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Lobster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+9tjygZYgZ+knx9LfdooFa3Q6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F2FEF7-367D-40E7-9510-DBA6FEEC18A4}">
  <a:tblStyle styleId="{DAF2FEF7-367D-40E7-9510-DBA6FEEC18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obster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MARCOS: ME PARECE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MARCOS: ME PARECE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yturralde@liceopanamericano.edu.ec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08051"/>
            <a:ext cx="1795077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795076" y="1153536"/>
            <a:ext cx="3215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6600" y="0"/>
            <a:ext cx="9360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" y="540850"/>
            <a:ext cx="2413102" cy="61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 b="30998" l="0" r="0" t="33839"/>
          <a:stretch/>
        </p:blipFill>
        <p:spPr>
          <a:xfrm>
            <a:off x="6450975" y="4188975"/>
            <a:ext cx="2693025" cy="9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1870900" y="0"/>
            <a:ext cx="61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latin typeface="Lobster"/>
                <a:ea typeface="Lobster"/>
                <a:cs typeface="Lobster"/>
                <a:sym typeface="Lobster"/>
              </a:rPr>
              <a:t>Reglas de inscripción: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1703650" y="498175"/>
            <a:ext cx="7393500" cy="3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s" sz="1700"/>
              <a:t>Se puede inscribir al concurso de forma individual, pareja o en grupos de máximo 5 alumnos.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s" sz="1700"/>
              <a:t>Participarán los alumnos desde 7mo hasta 2do de bachillerato (11 a 16 años).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s" sz="1700"/>
              <a:t>Para participar en la Primera Etapa del concurso debe enviar su contenido a </a:t>
            </a:r>
            <a:r>
              <a:rPr lang="es" sz="1700" u="sng">
                <a:solidFill>
                  <a:schemeClr val="hlink"/>
                </a:solidFill>
                <a:hlinkClick r:id="rId3"/>
              </a:rPr>
              <a:t>myturralde@liceopanamericano.edu.ec</a:t>
            </a:r>
            <a:r>
              <a:rPr lang="es" sz="1700"/>
              <a:t> hasta el 30 de octubre.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s" sz="1700"/>
              <a:t>El 5 de noviembre se socializarán los alumnos que participarán en la Segunda Etapa del concurso (11 de noviembre).</a:t>
            </a:r>
            <a:endParaRPr sz="1700"/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48336" r="0" t="0"/>
          <a:stretch/>
        </p:blipFill>
        <p:spPr>
          <a:xfrm>
            <a:off x="0" y="0"/>
            <a:ext cx="1829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3525" y="4550825"/>
            <a:ext cx="2255575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6">
            <a:alphaModFix/>
          </a:blip>
          <a:srcRect b="30997" l="0" r="0" t="33841"/>
          <a:stretch/>
        </p:blipFill>
        <p:spPr>
          <a:xfrm>
            <a:off x="7401449" y="4530825"/>
            <a:ext cx="1742564" cy="6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0" y="-14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latin typeface="Lobster"/>
                <a:ea typeface="Lobster"/>
                <a:cs typeface="Lobster"/>
                <a:sym typeface="Lobster"/>
              </a:rPr>
              <a:t>Reglas de participación: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0" y="426525"/>
            <a:ext cx="7319400" cy="463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s" sz="1900"/>
              <a:t>Se deberá presentar un video en donde se realice un experimento que involucre ciencias, química o biología. 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s" sz="1900"/>
              <a:t>El video debe ser explicativo y experimental. 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s" sz="1900"/>
              <a:t>El tiempo mínimo del video es de 2 minutos y máximo de 5 min.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s" sz="1900"/>
              <a:t>El video se lo debe compartir al mail myturralde@liceopanamericano.edu.ec hasta el 30 de octubre.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s" sz="1900"/>
              <a:t>Se elegirán los 5 mejores videos que pasarán a la segunda fase del concurso.</a:t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arenR"/>
            </a:pPr>
            <a:r>
              <a:rPr lang="es" sz="1900"/>
              <a:t>En la segunda fase se expondrán los experimentos en vivo vía Zoom, el lunes 11 de noviembre, frente a jurados externos</a:t>
            </a:r>
            <a:endParaRPr sz="1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900"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48336" r="0" t="0"/>
          <a:stretch/>
        </p:blipFill>
        <p:spPr>
          <a:xfrm>
            <a:off x="7540380" y="0"/>
            <a:ext cx="18246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0825"/>
            <a:ext cx="2255575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 b="30997" l="0" r="0" t="33841"/>
          <a:stretch/>
        </p:blipFill>
        <p:spPr>
          <a:xfrm>
            <a:off x="7438449" y="4570650"/>
            <a:ext cx="17055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1870900" y="0"/>
            <a:ext cx="61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latin typeface="Lobster"/>
                <a:ea typeface="Lobster"/>
                <a:cs typeface="Lobster"/>
                <a:sym typeface="Lobster"/>
              </a:rPr>
              <a:t>Premios primeros lugares: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1703650" y="498175"/>
            <a:ext cx="7393500" cy="3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s" sz="1700"/>
              <a:t>Primer lugar: Gift card Amazon $125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s" sz="1700"/>
              <a:t>Segundo lugar: Gift card Amazon $75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s" sz="1700"/>
              <a:t>Tercer lugar Gift card Amazon $50</a:t>
            </a:r>
            <a:endParaRPr/>
          </a:p>
          <a:p>
            <a:pPr indent="0" lvl="0" marL="120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  <a:p>
            <a:pPr indent="0" lvl="0" marL="120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s" sz="1700"/>
              <a:t>Todos los finalistas recibirán su certificado de participación.</a:t>
            </a:r>
            <a:endParaRPr sz="1700"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48336" r="0" t="0"/>
          <a:stretch/>
        </p:blipFill>
        <p:spPr>
          <a:xfrm>
            <a:off x="0" y="0"/>
            <a:ext cx="1829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3525" y="4550825"/>
            <a:ext cx="2255575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5">
            <a:alphaModFix/>
          </a:blip>
          <a:srcRect b="30997" l="0" r="0" t="33841"/>
          <a:stretch/>
        </p:blipFill>
        <p:spPr>
          <a:xfrm>
            <a:off x="7401449" y="4530825"/>
            <a:ext cx="1742564" cy="6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0" y="-9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latin typeface="Lobster"/>
                <a:ea typeface="Lobster"/>
                <a:cs typeface="Lobster"/>
                <a:sym typeface="Lobster"/>
              </a:rPr>
              <a:t>Rúbrica de Calificación de Videos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91" name="Google Shape;91;p5"/>
          <p:cNvGraphicFramePr/>
          <p:nvPr/>
        </p:nvGraphicFramePr>
        <p:xfrm>
          <a:off x="0" y="39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{DAF2FEF7-367D-40E7-9510-DBA6FEEC18A4}</a:tableStyleId>
              </a:tblPr>
              <a:tblGrid>
                <a:gridCol w="810975"/>
                <a:gridCol w="2483850"/>
                <a:gridCol w="2557850"/>
                <a:gridCol w="2222475"/>
                <a:gridCol w="727175"/>
              </a:tblGrid>
              <a:tr h="57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s" sz="900" u="none" cap="none" strike="noStrike"/>
                        <a:t>Categoría/Nivel de logro</a:t>
                      </a:r>
                      <a:endParaRPr b="1"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Debe Mejorar (0.5)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Bueno (1)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Excelente (2)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Puntaje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</a:tr>
              <a:tr h="6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Duración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Excede o está a -/+de 3 min. Del Tiempo establecido de duración.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Excede o está a -/+de 1 min. Del Tiempo establecido de duración.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Se apega al tiempo establecido por el docente.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  <a:tr h="54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Contenido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El experimento realizado no presenta una explicación.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No es suficiente la explicación del experimento.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Se evidencia una secuencia lógica y buena explicación del experimento.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  <a:tr h="80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Audio/ </a:t>
                      </a:r>
                      <a:r>
                        <a:rPr b="1" lang="es" sz="1000" u="none" cap="none" strike="noStrike">
                          <a:solidFill>
                            <a:schemeClr val="dk1"/>
                          </a:solidFill>
                        </a:rPr>
                        <a:t>Video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El audio del trabajo no es claro, no se puede entender claramente lo que se dice, usa un vocabulario inadecuado para el trabajo. 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El video no es muy claro, no tiene buena iluminación y no está editado.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El audio del video es parcialmente claro, hay cambios bruscos en el volumen que impiden escucharlo bien, usa vocabulario adecuado en al mayoría del video.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El video es claro, tiene buena iluminación la mayor parte del video y presenta una buena edición.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El audio del video es claro, volumen adecuado a lo largo del trabajo y usa un vocabulario adecuado.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El video es claro, cuenta con buena iluminación y presenta una excelente edición edición.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  <a:tr h="67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Originali-dad. </a:t>
                      </a:r>
                      <a:r>
                        <a:rPr lang="es" sz="11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(*)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La mayor parte del material es de trabajos ya hechos y muestra un guión muy básico y lineal.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En su mayoría muestra contenido original y un guión muy ameno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Completamente auténtico y ameno en su guión.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2" name="Google Shape;92;p5"/>
          <p:cNvSpPr txBox="1"/>
          <p:nvPr/>
        </p:nvSpPr>
        <p:spPr>
          <a:xfrm>
            <a:off x="5852675" y="4198650"/>
            <a:ext cx="2217600" cy="28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8075150" y="4206600"/>
            <a:ext cx="732300" cy="26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7242">
            <a:off x="4820600" y="-136050"/>
            <a:ext cx="944499" cy="944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0" y="4273525"/>
            <a:ext cx="639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s" sz="6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(*)</a:t>
            </a:r>
            <a:r>
              <a:rPr b="0" i="0" lang="e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final del video se debe presentar la bibliografía y los links de los videos de inspiración del proyecto.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50825"/>
            <a:ext cx="2255575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5">
            <a:alphaModFix/>
          </a:blip>
          <a:srcRect b="30997" l="0" r="0" t="33841"/>
          <a:stretch/>
        </p:blipFill>
        <p:spPr>
          <a:xfrm>
            <a:off x="5457924" y="4530825"/>
            <a:ext cx="1742564" cy="6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0" y="-9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latin typeface="Lobster"/>
                <a:ea typeface="Lobster"/>
                <a:cs typeface="Lobster"/>
                <a:sym typeface="Lobster"/>
              </a:rPr>
              <a:t>Rúbrica para proyecto final (Segunda Fase)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103" name="Google Shape;103;p6"/>
          <p:cNvGraphicFramePr/>
          <p:nvPr/>
        </p:nvGraphicFramePr>
        <p:xfrm>
          <a:off x="0" y="39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{DAF2FEF7-367D-40E7-9510-DBA6FEEC18A4}</a:tableStyleId>
              </a:tblPr>
              <a:tblGrid>
                <a:gridCol w="1009150"/>
                <a:gridCol w="2285675"/>
                <a:gridCol w="2557850"/>
                <a:gridCol w="2222475"/>
                <a:gridCol w="727175"/>
              </a:tblGrid>
              <a:tr h="57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s" sz="900" u="none" cap="none" strike="noStrike"/>
                        <a:t>Categoría/Nivel de logro</a:t>
                      </a:r>
                      <a:endParaRPr b="1" sz="9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Debe Mejorar (0.5)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Bueno (1)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Excelente (2)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/>
                        <a:t>Puntaje</a:t>
                      </a:r>
                      <a:endParaRPr b="1" sz="1100" u="none" cap="none" strike="noStrike"/>
                    </a:p>
                  </a:txBody>
                  <a:tcPr marT="91425" marB="91425" marR="91425" marL="91425"/>
                </a:tc>
              </a:tr>
              <a:tr h="6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Duración</a:t>
                      </a:r>
                      <a:endParaRPr b="1"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(Tiempo máximo 5 minutos)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Completa 3 minutos o menos de exposición.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/>
                        <a:t>Completa 4 minutos de exposición.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Completa los 5 minutos de exposición.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  <a:tr h="54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Contenido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No se explica los procesos químicos que se llevan a cabo en el experimento.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Se explica parcialmente los procesos químicos que se llevan a cabo en el experimento.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Se explica completamente los procesos químicos que se llevan a cabo en el experimento.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  <a:tr h="80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Sección preguntas/respuestas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No contestan adecuadamente las preguntas presentadas.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Contestan adecuadamente una de las dos preguntas presentadas.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Contestan adecuadamente las dos preguntas presentadas.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  <a:tr h="67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Creatividad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La exposición no incluye herramientas tecnológicas o metodologías lúdicas.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La exposición incluye herramientas tecnológicas o metodologías lúdicas.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La exposición incluye herramientas tecnológicas o metodologías lúdicas. Adicionalmente interactúa con los invitados.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  <a:tr h="67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" sz="1000" u="none" cap="none" strike="noStrike"/>
                        <a:t>Indumentaria </a:t>
                      </a:r>
                      <a:endParaRPr b="1"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Los alumnos no se presentan vestidos adecuadamente para la presentación.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Los alumnos se presentan vestidos adecuadamente para la presentación (Uniforme).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u="none" cap="none" strike="noStrike">
                          <a:solidFill>
                            <a:schemeClr val="dk1"/>
                          </a:solidFill>
                        </a:rPr>
                        <a:t>Los alumnos se presentan vestidos adecuadamente para la presentación (Uniforme y mandil).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4" name="Google Shape;104;p6"/>
          <p:cNvSpPr txBox="1"/>
          <p:nvPr/>
        </p:nvSpPr>
        <p:spPr>
          <a:xfrm>
            <a:off x="5852675" y="4747125"/>
            <a:ext cx="2217600" cy="28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8075150" y="4539825"/>
            <a:ext cx="732300" cy="26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7242">
            <a:off x="7043075" y="28750"/>
            <a:ext cx="944499" cy="94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Mechisytu</dc:creator>
</cp:coreProperties>
</file>